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notesSlides/notesSlide12.xml" ContentType="application/vnd.openxmlformats-officedocument.presentationml.notes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31"/>
  </p:notesMasterIdLst>
  <p:sldIdLst>
    <p:sldId id="292" r:id="rId2"/>
    <p:sldId id="289" r:id="rId3"/>
    <p:sldId id="288" r:id="rId4"/>
    <p:sldId id="269" r:id="rId5"/>
    <p:sldId id="285" r:id="rId6"/>
    <p:sldId id="287" r:id="rId7"/>
    <p:sldId id="274" r:id="rId8"/>
    <p:sldId id="267" r:id="rId9"/>
    <p:sldId id="284" r:id="rId10"/>
    <p:sldId id="275" r:id="rId11"/>
    <p:sldId id="261" r:id="rId12"/>
    <p:sldId id="273" r:id="rId13"/>
    <p:sldId id="286" r:id="rId14"/>
    <p:sldId id="266" r:id="rId15"/>
    <p:sldId id="276" r:id="rId16"/>
    <p:sldId id="272" r:id="rId17"/>
    <p:sldId id="268" r:id="rId18"/>
    <p:sldId id="277" r:id="rId19"/>
    <p:sldId id="270" r:id="rId20"/>
    <p:sldId id="278" r:id="rId21"/>
    <p:sldId id="271" r:id="rId22"/>
    <p:sldId id="291" r:id="rId23"/>
    <p:sldId id="279" r:id="rId24"/>
    <p:sldId id="256" r:id="rId25"/>
    <p:sldId id="290" r:id="rId26"/>
    <p:sldId id="283" r:id="rId27"/>
    <p:sldId id="280" r:id="rId28"/>
    <p:sldId id="281" r:id="rId29"/>
    <p:sldId id="282"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Grid="0" snapToObjects="1">
      <p:cViewPr>
        <p:scale>
          <a:sx n="100" d="100"/>
          <a:sy n="100" d="100"/>
        </p:scale>
        <p:origin x="-2696" y="-9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C1B5E0-DB4D-0040-8B68-BB5C600E1A8E}" type="datetimeFigureOut">
              <a:rPr lang="en-US" smtClean="0"/>
              <a:pPr/>
              <a:t>3/19/18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597A2C-B3A9-D842-A110-8B8B8E9AF84B}"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09608852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May 1940</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Italian Campaign</a:t>
            </a:r>
            <a:r>
              <a:rPr lang="en-US" baseline="0" dirty="0" smtClean="0"/>
              <a:t> July 1943 to May 1944</a:t>
            </a:r>
          </a:p>
          <a:p>
            <a:r>
              <a:rPr lang="en-US" baseline="0" dirty="0" smtClean="0"/>
              <a:t>D-Day June 6, 1944</a:t>
            </a:r>
          </a:p>
          <a:p>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19</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672945402"/>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D-Day</a:t>
            </a:r>
            <a:r>
              <a:rPr lang="en-US" baseline="0" dirty="0" smtClean="0"/>
              <a:t> June 6, 1944</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21</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42975338"/>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Patton’s pretend tank</a:t>
            </a:r>
            <a:r>
              <a:rPr lang="en-US" baseline="0" dirty="0" smtClean="0"/>
              <a:t> army</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24</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977893922"/>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Battle of Britain July to October 1940 p270</a:t>
            </a:r>
          </a:p>
          <a:p>
            <a:r>
              <a:rPr lang="en-US" dirty="0" smtClean="0"/>
              <a:t>British hold</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4</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57879345"/>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Churchill</a:t>
            </a:r>
            <a:r>
              <a:rPr lang="en-US" baseline="0" dirty="0" smtClean="0"/>
              <a:t> speech. Churchill enters as Prime Minister. Optimal part  2:00-5:00. Blood toil tears and sweat.</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Battle</a:t>
            </a:r>
            <a:r>
              <a:rPr lang="en-US" baseline="0" dirty="0" smtClean="0"/>
              <a:t> of the Atlantic  p302</a:t>
            </a:r>
          </a:p>
          <a:p>
            <a:r>
              <a:rPr lang="en-US" baseline="0" dirty="0" smtClean="0"/>
              <a:t>German high point spring 1942. Then convoys take effect.</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8</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63575995"/>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Explosion better in air or water.</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Battle for North</a:t>
            </a:r>
            <a:r>
              <a:rPr lang="en-US" baseline="0" dirty="0" smtClean="0"/>
              <a:t> Africa (301)</a:t>
            </a:r>
          </a:p>
          <a:p>
            <a:r>
              <a:rPr lang="en-US" baseline="0" dirty="0" smtClean="0"/>
              <a:t>El Alamein November 1942</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11</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904460562"/>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Battle of Stalingrad p302</a:t>
            </a:r>
          </a:p>
          <a:p>
            <a:r>
              <a:rPr lang="en-US" dirty="0" smtClean="0"/>
              <a:t>May 1942</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14</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62010049"/>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Stalingrad</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16</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49062063"/>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Strategic bombing</a:t>
            </a:r>
            <a:r>
              <a:rPr lang="en-US" baseline="0" dirty="0" smtClean="0"/>
              <a:t> of Germany by Allied Forces p303</a:t>
            </a:r>
          </a:p>
          <a:p>
            <a:r>
              <a:rPr lang="en-US" baseline="0" dirty="0" smtClean="0"/>
              <a:t>January 1943 to May 1945, Allies dropped 53,000 tons of explosives every month.</a:t>
            </a:r>
            <a:endParaRPr lang="en-US" dirty="0"/>
          </a:p>
        </p:txBody>
      </p:sp>
      <p:sp>
        <p:nvSpPr>
          <p:cNvPr id="4" name="Slide Number Placeholder 3"/>
          <p:cNvSpPr>
            <a:spLocks noGrp="1"/>
          </p:cNvSpPr>
          <p:nvPr>
            <p:ph type="sldNum" sz="quarter" idx="10"/>
          </p:nvPr>
        </p:nvSpPr>
        <p:spPr/>
        <p:txBody>
          <a:bodyPr/>
          <a:lstStyle/>
          <a:p>
            <a:fld id="{47597A2C-B3A9-D842-A110-8B8B8E9AF84B}" type="slidenum">
              <a:rPr lang="en-US" smtClean="0"/>
              <a:pPr/>
              <a:t>17</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665689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EB0292-BD2F-C545-B001-4DD7F7FB97F8}" type="datetimeFigureOut">
              <a:rPr lang="en-US" smtClean="0"/>
              <a:pPr/>
              <a:t>3/19/18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583100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EB0292-BD2F-C545-B001-4DD7F7FB97F8}" type="datetimeFigureOut">
              <a:rPr lang="en-US" smtClean="0"/>
              <a:pPr/>
              <a:t>3/19/18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64464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EB0292-BD2F-C545-B001-4DD7F7FB97F8}" type="datetimeFigureOut">
              <a:rPr lang="en-US" smtClean="0"/>
              <a:pPr/>
              <a:t>3/19/18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35332655"/>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EB0292-BD2F-C545-B001-4DD7F7FB97F8}" type="datetimeFigureOut">
              <a:rPr lang="en-US" smtClean="0"/>
              <a:pPr/>
              <a:t>3/19/18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475348856"/>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EB0292-BD2F-C545-B001-4DD7F7FB97F8}" type="datetimeFigureOut">
              <a:rPr lang="en-US" smtClean="0"/>
              <a:pPr/>
              <a:t>3/19/18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38751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EB0292-BD2F-C545-B001-4DD7F7FB97F8}" type="datetimeFigureOut">
              <a:rPr lang="en-US" smtClean="0"/>
              <a:pPr/>
              <a:t>3/19/18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030754921"/>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EB0292-BD2F-C545-B001-4DD7F7FB97F8}" type="datetimeFigureOut">
              <a:rPr lang="en-US" smtClean="0"/>
              <a:pPr/>
              <a:t>3/19/18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049331551"/>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EB0292-BD2F-C545-B001-4DD7F7FB97F8}" type="datetimeFigureOut">
              <a:rPr lang="en-US" smtClean="0"/>
              <a:pPr/>
              <a:t>3/19/18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74433134"/>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B0292-BD2F-C545-B001-4DD7F7FB97F8}" type="datetimeFigureOut">
              <a:rPr lang="en-US" smtClean="0"/>
              <a:pPr/>
              <a:t>3/19/18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191297121"/>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EB0292-BD2F-C545-B001-4DD7F7FB97F8}" type="datetimeFigureOut">
              <a:rPr lang="en-US" smtClean="0"/>
              <a:pPr/>
              <a:t>3/19/18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222385029"/>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EB0292-BD2F-C545-B001-4DD7F7FB97F8}" type="datetimeFigureOut">
              <a:rPr lang="en-US" smtClean="0"/>
              <a:pPr/>
              <a:t>3/19/18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16923075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B0292-BD2F-C545-B001-4DD7F7FB97F8}" type="datetimeFigureOut">
              <a:rPr lang="en-US" smtClean="0"/>
              <a:pPr/>
              <a:t>3/19/18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213EA9-008A-0741-A146-3CB980D42086}"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828819882"/>
      </p:ext>
    </p:extLst>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5763"/>
            <a:ext cx="7772400" cy="623046"/>
          </a:xfrm>
        </p:spPr>
        <p:txBody>
          <a:bodyPr>
            <a:normAutofit fontScale="90000"/>
          </a:bodyPr>
          <a:lstStyle/>
          <a:p>
            <a:r>
              <a:rPr lang="en-US" sz="3600" dirty="0" smtClean="0"/>
              <a:t>Quick talks</a:t>
            </a:r>
            <a:endParaRPr lang="en-US" sz="3600" dirty="0"/>
          </a:p>
        </p:txBody>
      </p:sp>
      <p:sp>
        <p:nvSpPr>
          <p:cNvPr id="3" name="Subtitle 2"/>
          <p:cNvSpPr>
            <a:spLocks noGrp="1"/>
          </p:cNvSpPr>
          <p:nvPr>
            <p:ph type="subTitle" idx="1"/>
          </p:nvPr>
        </p:nvSpPr>
        <p:spPr>
          <a:xfrm>
            <a:off x="1371600" y="1509688"/>
            <a:ext cx="6400800" cy="4900498"/>
          </a:xfrm>
        </p:spPr>
        <p:txBody>
          <a:bodyPr>
            <a:normAutofit fontScale="85000" lnSpcReduction="20000"/>
          </a:bodyPr>
          <a:lstStyle/>
          <a:p>
            <a:pPr marL="514350" indent="-514350" algn="l">
              <a:buFont typeface="+mj-lt"/>
              <a:buAutoNum type="arabicPeriod"/>
            </a:pPr>
            <a:r>
              <a:rPr lang="en-US" altLang="ja-JP" dirty="0" smtClean="0">
                <a:solidFill>
                  <a:schemeClr val="tx1"/>
                </a:solidFill>
                <a:latin typeface="Times New Roman"/>
                <a:ea typeface="ＭＳ 明朝"/>
              </a:rPr>
              <a:t>Mussolini</a:t>
            </a:r>
          </a:p>
          <a:p>
            <a:pPr marL="514350" indent="-514350" algn="l">
              <a:buFont typeface="+mj-lt"/>
              <a:buAutoNum type="arabicPeriod"/>
            </a:pPr>
            <a:r>
              <a:rPr lang="en-US" altLang="ja-JP" dirty="0" smtClean="0">
                <a:solidFill>
                  <a:schemeClr val="tx1"/>
                </a:solidFill>
                <a:latin typeface="Times New Roman"/>
                <a:ea typeface="ＭＳ 明朝"/>
              </a:rPr>
              <a:t>Stalin </a:t>
            </a:r>
          </a:p>
          <a:p>
            <a:pPr marL="514350" indent="-514350" algn="l">
              <a:buFont typeface="+mj-lt"/>
              <a:buAutoNum type="arabicPeriod"/>
            </a:pPr>
            <a:r>
              <a:rPr lang="en-US" altLang="ja-JP" dirty="0" smtClean="0">
                <a:solidFill>
                  <a:schemeClr val="tx1"/>
                </a:solidFill>
                <a:latin typeface="Times New Roman"/>
                <a:ea typeface="ＭＳ 明朝"/>
              </a:rPr>
              <a:t>Hitler</a:t>
            </a:r>
          </a:p>
          <a:p>
            <a:pPr marL="514350" indent="-514350" algn="l">
              <a:buFont typeface="+mj-lt"/>
              <a:buAutoNum type="arabicPeriod"/>
            </a:pPr>
            <a:r>
              <a:rPr lang="en-US" altLang="ja-JP" dirty="0" err="1" smtClean="0">
                <a:solidFill>
                  <a:schemeClr val="tx1"/>
                </a:solidFill>
                <a:latin typeface="Times New Roman"/>
                <a:ea typeface="ＭＳ 明朝"/>
              </a:rPr>
              <a:t>Tojo</a:t>
            </a:r>
            <a:endParaRPr lang="en-US" altLang="ja-JP" dirty="0" smtClean="0">
              <a:solidFill>
                <a:schemeClr val="tx1"/>
              </a:solidFill>
              <a:latin typeface="Times New Roman"/>
              <a:ea typeface="ＭＳ 明朝"/>
            </a:endParaRPr>
          </a:p>
          <a:p>
            <a:pPr marL="514350" indent="-514350" algn="l">
              <a:buFont typeface="+mj-lt"/>
              <a:buAutoNum type="arabicPeriod"/>
            </a:pPr>
            <a:r>
              <a:rPr lang="en-US" altLang="ja-JP" dirty="0" smtClean="0">
                <a:solidFill>
                  <a:schemeClr val="tx1"/>
                </a:solidFill>
                <a:latin typeface="Times New Roman"/>
                <a:ea typeface="ＭＳ 明朝"/>
              </a:rPr>
              <a:t>Rhineland 1936</a:t>
            </a:r>
          </a:p>
          <a:p>
            <a:pPr marL="514350" indent="-514350" algn="l">
              <a:buFont typeface="+mj-lt"/>
              <a:buAutoNum type="arabicPeriod"/>
            </a:pPr>
            <a:r>
              <a:rPr lang="en-US" altLang="ja-JP" dirty="0" err="1" smtClean="0">
                <a:solidFill>
                  <a:schemeClr val="tx1"/>
                </a:solidFill>
                <a:latin typeface="Times New Roman"/>
                <a:ea typeface="ＭＳ 明朝"/>
              </a:rPr>
              <a:t>Anschluss</a:t>
            </a:r>
            <a:r>
              <a:rPr lang="en-US" altLang="ja-JP" dirty="0" smtClean="0">
                <a:solidFill>
                  <a:schemeClr val="tx1"/>
                </a:solidFill>
                <a:latin typeface="Times New Roman"/>
                <a:ea typeface="ＭＳ 明朝"/>
              </a:rPr>
              <a:t> 1938</a:t>
            </a:r>
          </a:p>
          <a:p>
            <a:pPr marL="514350" indent="-514350" algn="l">
              <a:buFont typeface="+mj-lt"/>
              <a:buAutoNum type="arabicPeriod"/>
            </a:pPr>
            <a:r>
              <a:rPr lang="en-US" altLang="ja-JP" dirty="0" smtClean="0">
                <a:solidFill>
                  <a:schemeClr val="tx1"/>
                </a:solidFill>
                <a:latin typeface="Times New Roman"/>
                <a:ea typeface="ＭＳ 明朝"/>
              </a:rPr>
              <a:t>Czechoslovakia </a:t>
            </a:r>
            <a:r>
              <a:rPr lang="en-US" altLang="ja-JP" i="1" dirty="0" smtClean="0">
                <a:solidFill>
                  <a:schemeClr val="tx1"/>
                </a:solidFill>
                <a:latin typeface="Times New Roman"/>
                <a:ea typeface="ＭＳ 明朝"/>
              </a:rPr>
              <a:t>appeasement</a:t>
            </a:r>
            <a:r>
              <a:rPr lang="en-US" altLang="ja-JP" dirty="0" smtClean="0">
                <a:solidFill>
                  <a:schemeClr val="tx1"/>
                </a:solidFill>
                <a:latin typeface="Times New Roman"/>
                <a:ea typeface="ＭＳ 明朝"/>
              </a:rPr>
              <a:t> ‘38</a:t>
            </a:r>
          </a:p>
          <a:p>
            <a:pPr marL="514350" indent="-514350" algn="l">
              <a:buFont typeface="+mj-lt"/>
              <a:buAutoNum type="arabicPeriod"/>
            </a:pPr>
            <a:r>
              <a:rPr lang="en-US" altLang="ja-JP" dirty="0" smtClean="0">
                <a:solidFill>
                  <a:schemeClr val="tx1"/>
                </a:solidFill>
                <a:latin typeface="Times New Roman"/>
                <a:ea typeface="ＭＳ 明朝"/>
              </a:rPr>
              <a:t>Poland 39</a:t>
            </a:r>
          </a:p>
          <a:p>
            <a:pPr marL="514350" indent="-514350" algn="l">
              <a:buFont typeface="+mj-lt"/>
              <a:buAutoNum type="arabicPeriod"/>
            </a:pPr>
            <a:r>
              <a:rPr lang="en-US" altLang="ja-JP" dirty="0" smtClean="0">
                <a:solidFill>
                  <a:schemeClr val="tx1"/>
                </a:solidFill>
                <a:latin typeface="Times New Roman"/>
                <a:ea typeface="ＭＳ 明朝"/>
              </a:rPr>
              <a:t>Benelux 1940</a:t>
            </a:r>
          </a:p>
          <a:p>
            <a:pPr marL="514350" indent="-514350" algn="l">
              <a:buFont typeface="+mj-lt"/>
              <a:buAutoNum type="arabicPeriod"/>
            </a:pPr>
            <a:r>
              <a:rPr lang="en-US" altLang="ja-JP" dirty="0" smtClean="0">
                <a:solidFill>
                  <a:schemeClr val="tx1"/>
                </a:solidFill>
                <a:latin typeface="Times New Roman"/>
                <a:ea typeface="ＭＳ 明朝"/>
              </a:rPr>
              <a:t>France 1940</a:t>
            </a:r>
          </a:p>
          <a:p>
            <a:pPr marL="514350" indent="-514350" algn="l">
              <a:buFont typeface="+mj-lt"/>
              <a:buAutoNum type="arabicPeriod"/>
            </a:pPr>
            <a:r>
              <a:rPr lang="en-US" altLang="ja-JP" dirty="0" smtClean="0">
                <a:solidFill>
                  <a:schemeClr val="tx1"/>
                </a:solidFill>
                <a:latin typeface="Times New Roman"/>
                <a:ea typeface="ＭＳ 明朝"/>
              </a:rPr>
              <a:t>The Battle of Britain 1940</a:t>
            </a:r>
          </a:p>
          <a:p>
            <a:pPr algn="l"/>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377563"/>
          </a:xfrm>
          <a:ln w="38100" cmpd="sng">
            <a:solidFill>
              <a:schemeClr val="tx1"/>
            </a:solidFill>
          </a:ln>
        </p:spPr>
        <p:txBody>
          <a:bodyPr>
            <a:normAutofit fontScale="90000"/>
          </a:bodyPr>
          <a:lstStyle/>
          <a:p>
            <a:r>
              <a:rPr lang="en-US" dirty="0" smtClean="0"/>
              <a:t>How did the United States win the Battle of the Atlantic Ocean?</a:t>
            </a:r>
            <a:endParaRPr lang="en-US" dirty="0"/>
          </a:p>
        </p:txBody>
      </p:sp>
      <p:sp>
        <p:nvSpPr>
          <p:cNvPr id="3" name="Content Placeholder 2"/>
          <p:cNvSpPr>
            <a:spLocks noGrp="1"/>
          </p:cNvSpPr>
          <p:nvPr>
            <p:ph idx="1"/>
          </p:nvPr>
        </p:nvSpPr>
        <p:spPr>
          <a:xfrm>
            <a:off x="552788" y="2324100"/>
            <a:ext cx="8229600" cy="2700985"/>
          </a:xfrm>
        </p:spPr>
        <p:txBody>
          <a:bodyPr>
            <a:normAutofit fontScale="92500" lnSpcReduction="20000"/>
          </a:bodyPr>
          <a:lstStyle/>
          <a:p>
            <a:pPr marL="0" indent="0">
              <a:buNone/>
            </a:pPr>
            <a:r>
              <a:rPr lang="en-US" dirty="0" smtClean="0"/>
              <a:t>a</a:t>
            </a:r>
            <a:r>
              <a:rPr lang="en-US" dirty="0"/>
              <a:t>)	</a:t>
            </a:r>
            <a:r>
              <a:rPr lang="en-US" sz="3892" dirty="0"/>
              <a:t>Technology: </a:t>
            </a:r>
            <a:r>
              <a:rPr lang="en-US" sz="3892" dirty="0" smtClean="0"/>
              <a:t>sonar and depth charges dropped on submarines</a:t>
            </a:r>
            <a:endParaRPr lang="en-US" sz="3892" dirty="0"/>
          </a:p>
          <a:p>
            <a:pPr marL="0" indent="0">
              <a:buNone/>
            </a:pPr>
            <a:r>
              <a:rPr lang="en-US" sz="3892" dirty="0"/>
              <a:t>b)	Tactics: convoys</a:t>
            </a:r>
          </a:p>
          <a:p>
            <a:pPr marL="0" indent="0">
              <a:buNone/>
            </a:pPr>
            <a:r>
              <a:rPr lang="en-US" sz="3892" dirty="0"/>
              <a:t>c)</a:t>
            </a:r>
            <a:r>
              <a:rPr lang="en-US" sz="3892" dirty="0" smtClean="0"/>
              <a:t>	Manufacturing: Kaiser  reduced ship construction time from 244 </a:t>
            </a:r>
            <a:r>
              <a:rPr lang="en-US" sz="3892" dirty="0"/>
              <a:t>days to 41 days</a:t>
            </a:r>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4868580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424044" y="247182"/>
            <a:ext cx="6027731" cy="6155438"/>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0069136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ln w="38100" cmpd="sng">
            <a:solidFill>
              <a:schemeClr val="tx1"/>
            </a:solidFill>
          </a:ln>
        </p:spPr>
        <p:txBody>
          <a:bodyPr>
            <a:normAutofit fontScale="90000"/>
          </a:bodyPr>
          <a:lstStyle/>
          <a:p>
            <a:r>
              <a:rPr lang="en-US" dirty="0" smtClean="0"/>
              <a:t>How did the Allied Powers gain control of the Suez Canal?</a:t>
            </a:r>
            <a:endParaRPr lang="en-US" dirty="0"/>
          </a:p>
        </p:txBody>
      </p:sp>
      <p:sp>
        <p:nvSpPr>
          <p:cNvPr id="3" name="Content Placeholder 2"/>
          <p:cNvSpPr>
            <a:spLocks noGrp="1"/>
          </p:cNvSpPr>
          <p:nvPr>
            <p:ph idx="1"/>
          </p:nvPr>
        </p:nvSpPr>
        <p:spPr>
          <a:xfrm>
            <a:off x="457200" y="1600200"/>
            <a:ext cx="8229600" cy="4872059"/>
          </a:xfrm>
        </p:spPr>
        <p:txBody>
          <a:bodyPr>
            <a:normAutofit/>
          </a:bodyPr>
          <a:lstStyle/>
          <a:p>
            <a:pPr marL="514350" indent="-514350">
              <a:buAutoNum type="alphaLcParenR"/>
            </a:pPr>
            <a:r>
              <a:rPr lang="en-US" dirty="0" smtClean="0"/>
              <a:t>The Suez Canal is the path to the critical Mideast oil.</a:t>
            </a:r>
          </a:p>
          <a:p>
            <a:pPr marL="514350" indent="-514350">
              <a:buAutoNum type="alphaLcParenR"/>
            </a:pPr>
            <a:r>
              <a:rPr lang="en-US" dirty="0" smtClean="0"/>
              <a:t>The British defeated German General Rommel at the Battle of El Alamein in Nov 1942; </a:t>
            </a:r>
          </a:p>
          <a:p>
            <a:pPr marL="514350" indent="-514350">
              <a:buAutoNum type="alphaLcParenR"/>
            </a:pPr>
            <a:r>
              <a:rPr lang="en-US" dirty="0" smtClean="0"/>
              <a:t>The Allies now controlled the critical Suez Canal.</a:t>
            </a:r>
          </a:p>
          <a:p>
            <a:pPr>
              <a:buNone/>
            </a:pP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3265445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ln w="38100" cmpd="sng">
            <a:solidFill>
              <a:schemeClr val="tx1"/>
            </a:solidFill>
          </a:ln>
        </p:spPr>
        <p:txBody>
          <a:bodyPr>
            <a:normAutofit fontScale="90000"/>
          </a:bodyPr>
          <a:lstStyle/>
          <a:p>
            <a:r>
              <a:rPr lang="en-US" dirty="0" smtClean="0"/>
              <a:t>In 1942, why did Operation Torch begin in North Africa?</a:t>
            </a:r>
            <a:endParaRPr lang="en-US" dirty="0"/>
          </a:p>
        </p:txBody>
      </p:sp>
      <p:sp>
        <p:nvSpPr>
          <p:cNvPr id="3" name="Content Placeholder 2"/>
          <p:cNvSpPr>
            <a:spLocks noGrp="1"/>
          </p:cNvSpPr>
          <p:nvPr>
            <p:ph idx="1"/>
          </p:nvPr>
        </p:nvSpPr>
        <p:spPr>
          <a:xfrm>
            <a:off x="457200" y="2120901"/>
            <a:ext cx="8229600" cy="4076700"/>
          </a:xfrm>
        </p:spPr>
        <p:txBody>
          <a:bodyPr>
            <a:normAutofit/>
          </a:bodyPr>
          <a:lstStyle/>
          <a:p>
            <a:pPr marL="514350" indent="-514350">
              <a:buAutoNum type="alphaLcParenR"/>
            </a:pPr>
            <a:r>
              <a:rPr lang="en-US" dirty="0" smtClean="0"/>
              <a:t>America wanted to attack Europe. Britain said, “No.”</a:t>
            </a:r>
          </a:p>
          <a:p>
            <a:pPr marL="514350" indent="-514350">
              <a:buAutoNum type="alphaLcParenR"/>
            </a:pPr>
            <a:r>
              <a:rPr lang="en-US" dirty="0" smtClean="0"/>
              <a:t>United States launched Operation Torch in November 1942; Eisenhower commanded</a:t>
            </a:r>
          </a:p>
          <a:p>
            <a:pPr marL="514350" indent="-514350">
              <a:buAutoNum type="alphaLcParenR"/>
            </a:pPr>
            <a:r>
              <a:rPr lang="en-US" dirty="0" smtClean="0"/>
              <a:t>The Germans defeated the Americans at </a:t>
            </a:r>
            <a:r>
              <a:rPr lang="en-US" dirty="0" err="1" smtClean="0"/>
              <a:t>Kasserine</a:t>
            </a:r>
            <a:r>
              <a:rPr lang="en-US" dirty="0" smtClean="0"/>
              <a:t> </a:t>
            </a:r>
            <a:r>
              <a:rPr lang="en-US" dirty="0"/>
              <a:t>Pass.</a:t>
            </a:r>
            <a:r>
              <a:rPr lang="en-US" dirty="0" smtClean="0"/>
              <a:t> Patton </a:t>
            </a:r>
            <a:r>
              <a:rPr lang="en-US" dirty="0"/>
              <a:t>took </a:t>
            </a:r>
            <a:r>
              <a:rPr lang="en-US" dirty="0" smtClean="0"/>
              <a:t>over the United States army in North Africa.</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3265445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79786" y="551156"/>
            <a:ext cx="7340853" cy="5739213"/>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0064621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w="38100" cmpd="sng">
            <a:solidFill>
              <a:schemeClr val="tx1"/>
            </a:solidFill>
          </a:ln>
        </p:spPr>
        <p:txBody>
          <a:bodyPr>
            <a:normAutofit fontScale="90000"/>
          </a:bodyPr>
          <a:lstStyle/>
          <a:p>
            <a:r>
              <a:rPr lang="en-US" dirty="0" smtClean="0"/>
              <a:t>Did the Nazis’ military campaign succeed in the Soviet Union? </a:t>
            </a:r>
            <a:endParaRPr lang="en-US" dirty="0"/>
          </a:p>
        </p:txBody>
      </p:sp>
      <p:sp>
        <p:nvSpPr>
          <p:cNvPr id="3" name="Content Placeholder 2"/>
          <p:cNvSpPr>
            <a:spLocks noGrp="1"/>
          </p:cNvSpPr>
          <p:nvPr>
            <p:ph idx="1"/>
          </p:nvPr>
        </p:nvSpPr>
        <p:spPr>
          <a:xfrm>
            <a:off x="190500" y="2044700"/>
            <a:ext cx="8674100" cy="3098800"/>
          </a:xfrm>
        </p:spPr>
        <p:txBody>
          <a:bodyPr>
            <a:normAutofit fontScale="92500" lnSpcReduction="20000"/>
          </a:bodyPr>
          <a:lstStyle/>
          <a:p>
            <a:pPr marL="0" indent="0">
              <a:buNone/>
            </a:pPr>
            <a:r>
              <a:rPr lang="en-US" dirty="0" smtClean="0"/>
              <a:t>a</a:t>
            </a:r>
            <a:r>
              <a:rPr lang="en-US" dirty="0"/>
              <a:t>)</a:t>
            </a:r>
            <a:r>
              <a:rPr lang="en-US" dirty="0" smtClean="0"/>
              <a:t>	In June 1941, Hitler </a:t>
            </a:r>
            <a:r>
              <a:rPr lang="en-US" dirty="0"/>
              <a:t>turned and attacked Soviet Union</a:t>
            </a:r>
            <a:r>
              <a:rPr lang="en-US" dirty="0" smtClean="0"/>
              <a:t> after losing the Battle of Britain.</a:t>
            </a:r>
          </a:p>
          <a:p>
            <a:pPr marL="514350" indent="-514350">
              <a:buAutoNum type="alphaLcParenR" startAt="2"/>
            </a:pPr>
            <a:r>
              <a:rPr lang="en-US" dirty="0" smtClean="0"/>
              <a:t>He attacked Stalingrad, Moscow and Leningrad.</a:t>
            </a:r>
          </a:p>
          <a:p>
            <a:pPr marL="514350" indent="-514350">
              <a:buAutoNum type="alphaLcParenR" startAt="2"/>
            </a:pPr>
            <a:r>
              <a:rPr lang="en-US" dirty="0" smtClean="0"/>
              <a:t>He lost the Battle of Stalingrad. This was the turning point of the war.</a:t>
            </a:r>
          </a:p>
          <a:p>
            <a:pPr marL="514350" indent="-514350">
              <a:buAutoNum type="alphaLcParenR" startAt="2"/>
            </a:pPr>
            <a:r>
              <a:rPr lang="en-US" dirty="0" smtClean="0"/>
              <a:t>By the end of the war, the Soviet Union had lost 20 million people.</a:t>
            </a:r>
          </a:p>
          <a:p>
            <a:pPr marL="0" indent="0">
              <a:buNone/>
            </a:pP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4522413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53779" y="186529"/>
            <a:ext cx="6361565" cy="637479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7301936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797052" y="428927"/>
            <a:ext cx="4720257" cy="6273452"/>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714013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ln w="38100" cmpd="sng">
            <a:solidFill>
              <a:schemeClr val="tx1"/>
            </a:solidFill>
          </a:ln>
        </p:spPr>
        <p:txBody>
          <a:bodyPr>
            <a:normAutofit fontScale="90000"/>
          </a:bodyPr>
          <a:lstStyle/>
          <a:p>
            <a:r>
              <a:rPr lang="en-US" dirty="0" smtClean="0"/>
              <a:t>Did Britain simply take the aerial attacks from Germany?</a:t>
            </a:r>
            <a:endParaRPr lang="en-US" dirty="0"/>
          </a:p>
        </p:txBody>
      </p:sp>
      <p:sp>
        <p:nvSpPr>
          <p:cNvPr id="3" name="Content Placeholder 2"/>
          <p:cNvSpPr>
            <a:spLocks noGrp="1"/>
          </p:cNvSpPr>
          <p:nvPr>
            <p:ph idx="1"/>
          </p:nvPr>
        </p:nvSpPr>
        <p:spPr>
          <a:xfrm>
            <a:off x="457200" y="2078111"/>
            <a:ext cx="8229600" cy="3561222"/>
          </a:xfrm>
        </p:spPr>
        <p:txBody>
          <a:bodyPr/>
          <a:lstStyle/>
          <a:p>
            <a:pPr marL="0" indent="0">
              <a:buNone/>
            </a:pPr>
            <a:r>
              <a:rPr lang="en-US" dirty="0" smtClean="0"/>
              <a:t>a</a:t>
            </a:r>
            <a:r>
              <a:rPr lang="en-US" dirty="0"/>
              <a:t>)	2,300 tons of bombs per month for three years on Germany</a:t>
            </a:r>
          </a:p>
          <a:p>
            <a:pPr marL="514350" indent="-514350">
              <a:buAutoNum type="alphaLcParenR" startAt="2"/>
            </a:pPr>
            <a:r>
              <a:rPr lang="en-US" dirty="0" smtClean="0"/>
              <a:t>Then </a:t>
            </a:r>
            <a:r>
              <a:rPr lang="en-US" dirty="0"/>
              <a:t>bombing increased 53,000 tons per </a:t>
            </a:r>
            <a:r>
              <a:rPr lang="en-US" dirty="0" smtClean="0"/>
              <a:t>month</a:t>
            </a:r>
          </a:p>
          <a:p>
            <a:pPr marL="514350" indent="-514350">
              <a:buAutoNum type="alphaLcParenR" startAt="2"/>
            </a:pPr>
            <a:r>
              <a:rPr lang="en-US" dirty="0" smtClean="0"/>
              <a:t>Who supported the British with aircraft and bombs?</a:t>
            </a:r>
            <a:endParaRPr lang="en-US" dirty="0"/>
          </a:p>
          <a:p>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83175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46946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Draw “big arrows” for World War II.</a:t>
            </a:r>
            <a:endParaRPr lang="en-US" dirty="0"/>
          </a:p>
        </p:txBody>
      </p:sp>
      <p:pic>
        <p:nvPicPr>
          <p:cNvPr id="5" name="Picture 4"/>
          <p:cNvPicPr>
            <a:picLocks noChangeAspect="1"/>
          </p:cNvPicPr>
          <p:nvPr/>
        </p:nvPicPr>
        <p:blipFill>
          <a:blip r:embed="rId2"/>
          <a:stretch>
            <a:fillRect/>
          </a:stretch>
        </p:blipFill>
        <p:spPr>
          <a:xfrm>
            <a:off x="901700" y="1212850"/>
            <a:ext cx="7340600" cy="54229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019328"/>
          </a:xfrm>
          <a:ln w="38100" cmpd="sng">
            <a:solidFill>
              <a:schemeClr val="tx1"/>
            </a:solidFill>
          </a:ln>
        </p:spPr>
        <p:txBody>
          <a:bodyPr>
            <a:normAutofit fontScale="90000"/>
          </a:bodyPr>
          <a:lstStyle/>
          <a:p>
            <a:r>
              <a:rPr lang="en-US" dirty="0" smtClean="0"/>
              <a:t>If you had to cross the Mediterranean Sea from Africa to Europe, how would you do it?</a:t>
            </a:r>
            <a:endParaRPr lang="en-US" dirty="0"/>
          </a:p>
        </p:txBody>
      </p:sp>
      <p:sp>
        <p:nvSpPr>
          <p:cNvPr id="3" name="Content Placeholder 2"/>
          <p:cNvSpPr>
            <a:spLocks noGrp="1"/>
          </p:cNvSpPr>
          <p:nvPr>
            <p:ph idx="1"/>
          </p:nvPr>
        </p:nvSpPr>
        <p:spPr>
          <a:xfrm>
            <a:off x="457200" y="2747183"/>
            <a:ext cx="8229600" cy="3533912"/>
          </a:xfrm>
        </p:spPr>
        <p:txBody>
          <a:bodyPr>
            <a:normAutofit lnSpcReduction="10000"/>
          </a:bodyPr>
          <a:lstStyle/>
          <a:p>
            <a:pPr marL="514350" indent="-514350">
              <a:buAutoNum type="alphaLcParenR"/>
            </a:pPr>
            <a:r>
              <a:rPr lang="en-US" dirty="0" smtClean="0"/>
              <a:t>The </a:t>
            </a:r>
            <a:r>
              <a:rPr lang="en-US" dirty="0"/>
              <a:t>Italian campaign bloodiest in the </a:t>
            </a:r>
            <a:r>
              <a:rPr lang="en-US" dirty="0" smtClean="0"/>
              <a:t>war;1943 1944</a:t>
            </a:r>
          </a:p>
          <a:p>
            <a:pPr marL="514350" indent="-514350">
              <a:buAutoNum type="alphaLcParenR"/>
            </a:pPr>
            <a:r>
              <a:rPr lang="en-US" dirty="0" smtClean="0"/>
              <a:t>Sicily first</a:t>
            </a:r>
          </a:p>
          <a:p>
            <a:pPr marL="514350" indent="-514350">
              <a:buAutoNum type="alphaLcParenR"/>
            </a:pPr>
            <a:r>
              <a:rPr lang="en-US" dirty="0" smtClean="0"/>
              <a:t>Then </a:t>
            </a:r>
            <a:r>
              <a:rPr lang="en-US" dirty="0"/>
              <a:t>Italy; </a:t>
            </a:r>
            <a:r>
              <a:rPr lang="en-US" dirty="0" smtClean="0"/>
              <a:t>Anzio</a:t>
            </a:r>
          </a:p>
          <a:p>
            <a:pPr marL="514350" indent="-514350">
              <a:buAutoNum type="alphaLcParenR"/>
            </a:pPr>
            <a:r>
              <a:rPr lang="en-US" dirty="0" smtClean="0"/>
              <a:t>Tehran </a:t>
            </a:r>
            <a:r>
              <a:rPr lang="en-US" dirty="0"/>
              <a:t>Conference: force Hitler to fight on two fronts; USA and Soviet Union agree to split </a:t>
            </a:r>
            <a:r>
              <a:rPr lang="en-US" dirty="0" smtClean="0"/>
              <a:t>Germany</a:t>
            </a:r>
            <a:endParaRPr lang="en-US" dirty="0"/>
          </a:p>
        </p:txBody>
      </p:sp>
      <p:sp>
        <p:nvSpPr>
          <p:cNvPr id="4" name="TextBox 3"/>
          <p:cNvSpPr txBox="1"/>
          <p:nvPr/>
        </p:nvSpPr>
        <p:spPr>
          <a:xfrm>
            <a:off x="457200" y="6281095"/>
            <a:ext cx="3352200" cy="369332"/>
          </a:xfrm>
          <a:prstGeom prst="rect">
            <a:avLst/>
          </a:prstGeom>
          <a:noFill/>
        </p:spPr>
        <p:txBody>
          <a:bodyPr wrap="none" rtlCol="0">
            <a:spAutoFit/>
          </a:bodyPr>
          <a:lstStyle/>
          <a:p>
            <a:r>
              <a:rPr lang="en-US" dirty="0" smtClean="0"/>
              <a:t>Origin of name “</a:t>
            </a:r>
            <a:r>
              <a:rPr lang="en-US" dirty="0"/>
              <a:t>M</a:t>
            </a:r>
            <a:r>
              <a:rPr lang="en-US" dirty="0" smtClean="0"/>
              <a:t>editerranean”?</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2874192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87757" y="359450"/>
            <a:ext cx="5302169" cy="6419782"/>
          </a:xfrm>
          <a:prstGeom prst="rect">
            <a:avLst/>
          </a:prstGeom>
        </p:spPr>
      </p:pic>
      <p:sp>
        <p:nvSpPr>
          <p:cNvPr id="3" name="TextBox 2"/>
          <p:cNvSpPr txBox="1"/>
          <p:nvPr/>
        </p:nvSpPr>
        <p:spPr>
          <a:xfrm>
            <a:off x="42703" y="6213538"/>
            <a:ext cx="1934056" cy="369332"/>
          </a:xfrm>
          <a:prstGeom prst="rect">
            <a:avLst/>
          </a:prstGeom>
          <a:noFill/>
        </p:spPr>
        <p:txBody>
          <a:bodyPr wrap="none" rtlCol="0">
            <a:spAutoFit/>
          </a:bodyPr>
          <a:lstStyle/>
          <a:p>
            <a:r>
              <a:rPr lang="en-US" dirty="0" smtClean="0"/>
              <a:t>“Any minute now.”</a:t>
            </a:r>
            <a:endParaRPr lang="en-US" dirty="0"/>
          </a:p>
        </p:txBody>
      </p:sp>
      <p:sp>
        <p:nvSpPr>
          <p:cNvPr id="4" name="TextBox 3"/>
          <p:cNvSpPr txBox="1"/>
          <p:nvPr/>
        </p:nvSpPr>
        <p:spPr>
          <a:xfrm>
            <a:off x="239607" y="1007137"/>
            <a:ext cx="2084580" cy="646331"/>
          </a:xfrm>
          <a:prstGeom prst="rect">
            <a:avLst/>
          </a:prstGeom>
          <a:noFill/>
        </p:spPr>
        <p:txBody>
          <a:bodyPr wrap="square" rtlCol="0">
            <a:spAutoFit/>
          </a:bodyPr>
          <a:lstStyle/>
          <a:p>
            <a:r>
              <a:rPr lang="en-US" dirty="0" smtClean="0"/>
              <a:t>Any room to spare over there, Adolf?</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809058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Draw “big arrows” for World War II.</a:t>
            </a:r>
            <a:endParaRPr lang="en-US" dirty="0"/>
          </a:p>
        </p:txBody>
      </p:sp>
      <p:pic>
        <p:nvPicPr>
          <p:cNvPr id="5" name="Picture 4"/>
          <p:cNvPicPr>
            <a:picLocks noChangeAspect="1"/>
          </p:cNvPicPr>
          <p:nvPr/>
        </p:nvPicPr>
        <p:blipFill>
          <a:blip r:embed="rId2"/>
          <a:stretch>
            <a:fillRect/>
          </a:stretch>
        </p:blipFill>
        <p:spPr>
          <a:xfrm>
            <a:off x="901700" y="1212850"/>
            <a:ext cx="7340600" cy="54229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ln w="38100" cmpd="sng">
            <a:solidFill>
              <a:schemeClr val="tx1"/>
            </a:solidFill>
          </a:ln>
        </p:spPr>
        <p:txBody>
          <a:bodyPr>
            <a:normAutofit fontScale="90000"/>
          </a:bodyPr>
          <a:lstStyle/>
          <a:p>
            <a:r>
              <a:rPr lang="en-US" dirty="0" smtClean="0"/>
              <a:t>What was the allied plan to crush the Nazis once and for all?</a:t>
            </a:r>
            <a:endParaRPr lang="en-US" dirty="0"/>
          </a:p>
        </p:txBody>
      </p:sp>
      <p:sp>
        <p:nvSpPr>
          <p:cNvPr id="3" name="Content Placeholder 2"/>
          <p:cNvSpPr>
            <a:spLocks noGrp="1"/>
          </p:cNvSpPr>
          <p:nvPr>
            <p:ph idx="1"/>
          </p:nvPr>
        </p:nvSpPr>
        <p:spPr>
          <a:xfrm>
            <a:off x="457200" y="1736747"/>
            <a:ext cx="8229600" cy="4366840"/>
          </a:xfrm>
        </p:spPr>
        <p:txBody>
          <a:bodyPr>
            <a:normAutofit lnSpcReduction="10000"/>
          </a:bodyPr>
          <a:lstStyle/>
          <a:p>
            <a:pPr marL="514350" indent="-514350">
              <a:buAutoNum type="alphaLcParenR"/>
            </a:pPr>
            <a:r>
              <a:rPr lang="en-US" dirty="0" smtClean="0"/>
              <a:t>D</a:t>
            </a:r>
            <a:r>
              <a:rPr lang="en-US" dirty="0"/>
              <a:t>-</a:t>
            </a:r>
            <a:r>
              <a:rPr lang="en-US" dirty="0" smtClean="0"/>
              <a:t>Day;  </a:t>
            </a:r>
            <a:r>
              <a:rPr lang="en-US" dirty="0"/>
              <a:t>Operation </a:t>
            </a:r>
            <a:r>
              <a:rPr lang="en-US" dirty="0" smtClean="0"/>
              <a:t>Overlord</a:t>
            </a:r>
          </a:p>
          <a:p>
            <a:pPr marL="514350" indent="-514350">
              <a:buAutoNum type="alphaLcParenR"/>
            </a:pPr>
            <a:r>
              <a:rPr lang="en-US" dirty="0" smtClean="0"/>
              <a:t>Eisenhower commanded Allied forces</a:t>
            </a:r>
          </a:p>
          <a:p>
            <a:pPr marL="514350" indent="-514350">
              <a:buAutoNum type="alphaLcParenR"/>
            </a:pPr>
            <a:r>
              <a:rPr lang="en-US" dirty="0" smtClean="0"/>
              <a:t>Calais</a:t>
            </a:r>
            <a:r>
              <a:rPr lang="en-US" dirty="0"/>
              <a:t>? </a:t>
            </a:r>
            <a:r>
              <a:rPr lang="en-US" dirty="0" smtClean="0"/>
              <a:t>Normandy? Fake </a:t>
            </a:r>
            <a:r>
              <a:rPr lang="en-US" dirty="0"/>
              <a:t>Patton </a:t>
            </a:r>
            <a:r>
              <a:rPr lang="en-US" dirty="0" smtClean="0"/>
              <a:t>army</a:t>
            </a:r>
          </a:p>
          <a:p>
            <a:pPr marL="514350" indent="-514350">
              <a:buAutoNum type="alphaLcParenR"/>
            </a:pPr>
            <a:r>
              <a:rPr lang="en-US" dirty="0" smtClean="0"/>
              <a:t>Weather complicated </a:t>
            </a:r>
            <a:r>
              <a:rPr lang="en-US" dirty="0"/>
              <a:t>the </a:t>
            </a:r>
            <a:r>
              <a:rPr lang="en-US" dirty="0" smtClean="0"/>
              <a:t>situation</a:t>
            </a:r>
          </a:p>
          <a:p>
            <a:pPr marL="514350" indent="-514350">
              <a:buAutoNum type="alphaLcParenR"/>
            </a:pPr>
            <a:r>
              <a:rPr lang="en-US" dirty="0" smtClean="0"/>
              <a:t>7,000 </a:t>
            </a:r>
            <a:r>
              <a:rPr lang="en-US" dirty="0"/>
              <a:t>ships; </a:t>
            </a:r>
            <a:r>
              <a:rPr lang="en-US" dirty="0" smtClean="0"/>
              <a:t>13,000 aircraft; 5,100 of the aircraft were bombers; 100,000 </a:t>
            </a:r>
            <a:r>
              <a:rPr lang="en-US" dirty="0"/>
              <a:t>soldiers; 23,000 </a:t>
            </a:r>
            <a:r>
              <a:rPr lang="en-US" dirty="0" smtClean="0"/>
              <a:t>paratroopers</a:t>
            </a:r>
            <a:r>
              <a:rPr lang="is-IS" dirty="0" smtClean="0"/>
              <a:t>…and the will to win</a:t>
            </a:r>
            <a:endParaRPr lang="en-US" dirty="0"/>
          </a:p>
          <a:p>
            <a:pPr marL="0" indent="0">
              <a:buNone/>
            </a:pPr>
            <a:r>
              <a:rPr lang="en-US" dirty="0"/>
              <a:t>e)	Eisenhower’s note</a:t>
            </a:r>
          </a:p>
          <a:p>
            <a:pPr marL="0" indent="0">
              <a:buNone/>
            </a:pP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222853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8292" y="754843"/>
            <a:ext cx="8102683" cy="4696809"/>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5341750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Draw “big arrows” for World War II.</a:t>
            </a:r>
            <a:endParaRPr lang="en-US" dirty="0"/>
          </a:p>
        </p:txBody>
      </p:sp>
      <p:pic>
        <p:nvPicPr>
          <p:cNvPr id="5" name="Picture 4"/>
          <p:cNvPicPr>
            <a:picLocks noChangeAspect="1"/>
          </p:cNvPicPr>
          <p:nvPr/>
        </p:nvPicPr>
        <p:blipFill>
          <a:blip r:embed="rId2"/>
          <a:stretch>
            <a:fillRect/>
          </a:stretch>
        </p:blipFill>
        <p:spPr>
          <a:xfrm>
            <a:off x="901700" y="1212850"/>
            <a:ext cx="7340600" cy="54229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40217"/>
          </a:xfrm>
          <a:ln w="38100" cmpd="sng">
            <a:solidFill>
              <a:schemeClr val="tx1"/>
            </a:solidFill>
          </a:ln>
        </p:spPr>
        <p:txBody>
          <a:bodyPr>
            <a:normAutofit/>
          </a:bodyPr>
          <a:lstStyle/>
          <a:p>
            <a:r>
              <a:rPr lang="en-US" sz="2400" dirty="0" smtClean="0"/>
              <a:t>What was the Atlantic Wall (started in 1942 on Hitler’s orders)?</a:t>
            </a:r>
            <a:endParaRPr lang="en-US" sz="2400" dirty="0"/>
          </a:p>
        </p:txBody>
      </p:sp>
      <p:pic>
        <p:nvPicPr>
          <p:cNvPr id="4" name="Content Placeholder 3"/>
          <p:cNvPicPr>
            <a:picLocks noGrp="1" noChangeAspect="1"/>
          </p:cNvPicPr>
          <p:nvPr>
            <p:ph idx="1"/>
          </p:nvPr>
        </p:nvPicPr>
        <p:blipFill>
          <a:blip r:embed="rId2"/>
          <a:srcRect t="12477" b="12477"/>
          <a:stretch>
            <a:fillRect/>
          </a:stretch>
        </p:blipFill>
        <p:spPr>
          <a:xfrm>
            <a:off x="266024" y="1269874"/>
            <a:ext cx="3318374" cy="1824978"/>
          </a:xfrm>
        </p:spPr>
      </p:pic>
      <p:pic>
        <p:nvPicPr>
          <p:cNvPr id="5" name="Picture 4"/>
          <p:cNvPicPr>
            <a:picLocks noChangeAspect="1"/>
          </p:cNvPicPr>
          <p:nvPr/>
        </p:nvPicPr>
        <p:blipFill>
          <a:blip r:embed="rId3"/>
          <a:stretch>
            <a:fillRect/>
          </a:stretch>
        </p:blipFill>
        <p:spPr>
          <a:xfrm>
            <a:off x="3873616" y="1012390"/>
            <a:ext cx="2489200" cy="3263900"/>
          </a:xfrm>
          <a:prstGeom prst="rect">
            <a:avLst/>
          </a:prstGeom>
        </p:spPr>
      </p:pic>
      <p:pic>
        <p:nvPicPr>
          <p:cNvPr id="6" name="Picture 5"/>
          <p:cNvPicPr>
            <a:picLocks noChangeAspect="1"/>
          </p:cNvPicPr>
          <p:nvPr/>
        </p:nvPicPr>
        <p:blipFill>
          <a:blip r:embed="rId4"/>
          <a:stretch>
            <a:fillRect/>
          </a:stretch>
        </p:blipFill>
        <p:spPr>
          <a:xfrm>
            <a:off x="5334861" y="4361266"/>
            <a:ext cx="3447527" cy="2188324"/>
          </a:xfrm>
          <a:prstGeom prst="rect">
            <a:avLst/>
          </a:prstGeom>
        </p:spPr>
      </p:pic>
      <p:pic>
        <p:nvPicPr>
          <p:cNvPr id="7" name="Picture 6"/>
          <p:cNvPicPr>
            <a:picLocks noChangeAspect="1"/>
          </p:cNvPicPr>
          <p:nvPr/>
        </p:nvPicPr>
        <p:blipFill>
          <a:blip r:embed="rId5"/>
          <a:stretch>
            <a:fillRect/>
          </a:stretch>
        </p:blipFill>
        <p:spPr>
          <a:xfrm>
            <a:off x="457200" y="4301690"/>
            <a:ext cx="3619500" cy="224790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4830107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62200" y="0"/>
            <a:ext cx="4396154" cy="6858000"/>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4576132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did Eisenhower’s letter say?</a:t>
            </a:r>
            <a:endParaRPr lang="en-US" dirty="0"/>
          </a:p>
        </p:txBody>
      </p:sp>
      <p:sp>
        <p:nvSpPr>
          <p:cNvPr id="3" name="Content Placeholder 2"/>
          <p:cNvSpPr>
            <a:spLocks noGrp="1"/>
          </p:cNvSpPr>
          <p:nvPr>
            <p:ph idx="1"/>
          </p:nvPr>
        </p:nvSpPr>
        <p:spPr/>
        <p:txBody>
          <a:bodyPr/>
          <a:lstStyle/>
          <a:p>
            <a:pPr marL="0" indent="0">
              <a:buNone/>
            </a:pPr>
            <a:r>
              <a:rPr lang="en-US" dirty="0"/>
              <a:t>"Our landings in the Cherbourg-Havre area have failed to gain a satisfactory foothold and I have withdrawn the troops. My decision to attack at this time and place was based upon the best information available. The troops, the air and the Navy did all that Bravery and devotion to duty could do. If any blame or fault attaches to the attempt it is mine alone."</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75271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2400" dirty="0"/>
              <a:t>https://</a:t>
            </a:r>
            <a:r>
              <a:rPr lang="en-US" sz="2400" dirty="0" err="1"/>
              <a:t>www.youtube.com</a:t>
            </a:r>
            <a:r>
              <a:rPr lang="en-US" sz="2400" dirty="0"/>
              <a:t>/</a:t>
            </a:r>
            <a:r>
              <a:rPr lang="en-US" sz="2400" dirty="0" err="1"/>
              <a:t>watch?v</a:t>
            </a:r>
            <a:r>
              <a:rPr lang="en-US" sz="2400" dirty="0"/>
              <a:t>=</a:t>
            </a:r>
            <a:r>
              <a:rPr lang="en-US" sz="2400" dirty="0" err="1"/>
              <a:t>dIjmOcp_xhQ</a:t>
            </a:r>
            <a:r>
              <a:rPr lang="en-US" sz="2400" dirty="0"/>
              <a:t> </a:t>
            </a:r>
            <a:endParaRPr lang="en-US" sz="2400" dirty="0" smtClean="0"/>
          </a:p>
          <a:p>
            <a:pPr marL="0" indent="0">
              <a:buNone/>
            </a:pPr>
            <a:r>
              <a:rPr lang="en-US" sz="2400" dirty="0" smtClean="0"/>
              <a:t>   </a:t>
            </a:r>
          </a:p>
          <a:p>
            <a:pPr marL="0" indent="0">
              <a:buNone/>
            </a:pPr>
            <a:r>
              <a:rPr lang="en-US" sz="2000" dirty="0" smtClean="0"/>
              <a:t>1:20 to 6:00 gliders    midnight plus minutes</a:t>
            </a:r>
          </a:p>
          <a:p>
            <a:pPr marL="0" indent="0">
              <a:buNone/>
            </a:pPr>
            <a:r>
              <a:rPr lang="en-US" sz="2000" dirty="0" smtClean="0"/>
              <a:t>8:00  to 13:00             paratroopers 1 AM</a:t>
            </a:r>
          </a:p>
          <a:p>
            <a:pPr marL="0" indent="0">
              <a:buNone/>
            </a:pPr>
            <a:r>
              <a:rPr lang="en-US" sz="2000" dirty="0" smtClean="0"/>
              <a:t>18:00 to 21:00   Germans frozen; Allied approach  2 AM</a:t>
            </a:r>
          </a:p>
          <a:p>
            <a:pPr marL="0" indent="0">
              <a:buNone/>
            </a:pPr>
            <a:r>
              <a:rPr lang="en-US" sz="2000" dirty="0" smtClean="0"/>
              <a:t>21:00 to  23:00     Allied aircraft take off 4 AM; bomb at dawn</a:t>
            </a:r>
          </a:p>
          <a:p>
            <a:pPr marL="0" indent="0">
              <a:buNone/>
            </a:pPr>
            <a:r>
              <a:rPr lang="en-US" sz="2000" dirty="0" smtClean="0"/>
              <a:t>27:00 to   36:00      Rangers scaling the “Atlantic Wall”</a:t>
            </a:r>
          </a:p>
          <a:p>
            <a:pPr marL="0" indent="0">
              <a:buNone/>
            </a:pPr>
            <a:r>
              <a:rPr lang="en-US" sz="2000" dirty="0" smtClean="0"/>
              <a:t>39:00  to   52:00               D-Day</a:t>
            </a:r>
          </a:p>
          <a:p>
            <a:pPr marL="0" indent="0">
              <a:buNone/>
            </a:pPr>
            <a:r>
              <a:rPr lang="en-US" sz="2000" dirty="0" smtClean="0"/>
              <a:t>53:00 to 58:00                                Omaha</a:t>
            </a:r>
          </a:p>
          <a:p>
            <a:pPr marL="0" indent="0">
              <a:buNone/>
            </a:pPr>
            <a:r>
              <a:rPr lang="en-US" sz="2000" dirty="0" smtClean="0"/>
              <a:t>1:02 to 1:05                         aftermath; casualties</a:t>
            </a:r>
          </a:p>
          <a:p>
            <a:pPr marL="0" indent="0">
              <a:buNone/>
            </a:pPr>
            <a:r>
              <a:rPr lang="en-US" sz="2000" dirty="0" smtClean="0"/>
              <a:t>1:09                          the Allies find a map</a:t>
            </a:r>
          </a:p>
          <a:p>
            <a:pPr marL="0" indent="0">
              <a:buNone/>
            </a:pPr>
            <a:r>
              <a:rPr lang="en-US" sz="2000" dirty="0" smtClean="0"/>
              <a:t>1:23 to end          end of the day</a:t>
            </a:r>
            <a:endParaRPr lang="en-US" sz="2000"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3936722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77900" y="1104900"/>
            <a:ext cx="7112000" cy="4572000"/>
          </a:xfrm>
          <a:prstGeom prst="rect">
            <a:avLst/>
          </a:prstGeom>
        </p:spPr>
      </p:pic>
      <p:sp>
        <p:nvSpPr>
          <p:cNvPr id="5" name="TextBox 4"/>
          <p:cNvSpPr txBox="1"/>
          <p:nvPr/>
        </p:nvSpPr>
        <p:spPr>
          <a:xfrm>
            <a:off x="3784600" y="6311900"/>
            <a:ext cx="1112955" cy="369332"/>
          </a:xfrm>
          <a:prstGeom prst="rect">
            <a:avLst/>
          </a:prstGeom>
          <a:noFill/>
        </p:spPr>
        <p:txBody>
          <a:bodyPr wrap="none" rtlCol="0">
            <a:spAutoFit/>
          </a:bodyPr>
          <a:lstStyle/>
          <a:p>
            <a:r>
              <a:rPr lang="en-US" dirty="0" smtClean="0"/>
              <a:t>May 1940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34204" y="0"/>
            <a:ext cx="6980648" cy="6282584"/>
          </a:xfrm>
          <a:prstGeom prst="rect">
            <a:avLst/>
          </a:prstGeom>
        </p:spPr>
      </p:pic>
      <p:sp>
        <p:nvSpPr>
          <p:cNvPr id="3" name="TextBox 2"/>
          <p:cNvSpPr txBox="1"/>
          <p:nvPr/>
        </p:nvSpPr>
        <p:spPr>
          <a:xfrm>
            <a:off x="409662" y="6059487"/>
            <a:ext cx="2387117" cy="646331"/>
          </a:xfrm>
          <a:prstGeom prst="rect">
            <a:avLst/>
          </a:prstGeom>
          <a:noFill/>
        </p:spPr>
        <p:txBody>
          <a:bodyPr wrap="none" rtlCol="0">
            <a:spAutoFit/>
          </a:bodyPr>
          <a:lstStyle/>
          <a:p>
            <a:r>
              <a:rPr lang="en-US" sz="1200" dirty="0" smtClean="0"/>
              <a:t>Messerschmitt--Nazi fighter aircraft</a:t>
            </a:r>
          </a:p>
          <a:p>
            <a:r>
              <a:rPr lang="en-US" sz="1200" dirty="0" smtClean="0"/>
              <a:t>Dornier--Nazi bomber aircraft</a:t>
            </a:r>
          </a:p>
          <a:p>
            <a:r>
              <a:rPr lang="en-US" sz="1200" dirty="0" smtClean="0"/>
              <a:t>Junkers--Luftwaffe bomber aircraft</a:t>
            </a:r>
            <a:endParaRPr lang="en-US" sz="1200"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800892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ln w="38100" cmpd="sng">
            <a:solidFill>
              <a:schemeClr val="tx1"/>
            </a:solidFill>
          </a:ln>
        </p:spPr>
        <p:txBody>
          <a:bodyPr>
            <a:normAutofit fontScale="90000"/>
          </a:bodyPr>
          <a:lstStyle/>
          <a:p>
            <a:r>
              <a:rPr lang="en-US" dirty="0" smtClean="0"/>
              <a:t>How did Germany try to conquer Britain?</a:t>
            </a:r>
            <a:endParaRPr lang="en-US" dirty="0"/>
          </a:p>
        </p:txBody>
      </p:sp>
      <p:pic>
        <p:nvPicPr>
          <p:cNvPr id="5" name="Picture 4"/>
          <p:cNvPicPr>
            <a:picLocks noChangeAspect="1"/>
          </p:cNvPicPr>
          <p:nvPr/>
        </p:nvPicPr>
        <p:blipFill>
          <a:blip r:embed="rId2"/>
          <a:stretch>
            <a:fillRect/>
          </a:stretch>
        </p:blipFill>
        <p:spPr>
          <a:xfrm>
            <a:off x="457199" y="1854199"/>
            <a:ext cx="7861301" cy="451493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Where would you sleep if you were being bombed every night?</a:t>
            </a:r>
            <a:endParaRPr lang="en-US" sz="3600" dirty="0"/>
          </a:p>
        </p:txBody>
      </p:sp>
      <p:pic>
        <p:nvPicPr>
          <p:cNvPr id="4" name="Picture 3"/>
          <p:cNvPicPr>
            <a:picLocks noChangeAspect="1"/>
          </p:cNvPicPr>
          <p:nvPr/>
        </p:nvPicPr>
        <p:blipFill>
          <a:blip r:embed="rId2"/>
          <a:stretch>
            <a:fillRect/>
          </a:stretch>
        </p:blipFill>
        <p:spPr>
          <a:xfrm>
            <a:off x="1816100" y="1739900"/>
            <a:ext cx="5245100" cy="468186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ln w="38100" cmpd="sng">
            <a:solidFill>
              <a:schemeClr val="tx1"/>
            </a:solidFill>
          </a:ln>
        </p:spPr>
        <p:txBody>
          <a:bodyPr>
            <a:normAutofit fontScale="90000"/>
          </a:bodyPr>
          <a:lstStyle/>
          <a:p>
            <a:r>
              <a:rPr lang="en-US" dirty="0" smtClean="0"/>
              <a:t>Why was the Battle of Britain so important?</a:t>
            </a:r>
            <a:endParaRPr lang="en-US" dirty="0"/>
          </a:p>
        </p:txBody>
      </p:sp>
      <p:sp>
        <p:nvSpPr>
          <p:cNvPr id="3" name="Content Placeholder 2"/>
          <p:cNvSpPr>
            <a:spLocks noGrp="1"/>
          </p:cNvSpPr>
          <p:nvPr>
            <p:ph idx="1"/>
          </p:nvPr>
        </p:nvSpPr>
        <p:spPr>
          <a:xfrm>
            <a:off x="457200" y="1805020"/>
            <a:ext cx="8229600" cy="3479294"/>
          </a:xfrm>
        </p:spPr>
        <p:txBody>
          <a:bodyPr>
            <a:normAutofit fontScale="92500" lnSpcReduction="20000"/>
          </a:bodyPr>
          <a:lstStyle/>
          <a:p>
            <a:r>
              <a:rPr lang="en-US" dirty="0" smtClean="0"/>
              <a:t>The Germans bombed Britain during summer </a:t>
            </a:r>
            <a:r>
              <a:rPr lang="en-US" dirty="0"/>
              <a:t>and fall of 1940; </a:t>
            </a:r>
            <a:endParaRPr lang="en-US" dirty="0" smtClean="0"/>
          </a:p>
          <a:p>
            <a:r>
              <a:rPr lang="en-US" dirty="0" smtClean="0"/>
              <a:t>British </a:t>
            </a:r>
            <a:r>
              <a:rPr lang="en-US" i="1" dirty="0" smtClean="0"/>
              <a:t>determination </a:t>
            </a:r>
            <a:r>
              <a:rPr lang="en-US" dirty="0" smtClean="0"/>
              <a:t>held up against the bombs</a:t>
            </a:r>
          </a:p>
          <a:p>
            <a:r>
              <a:rPr lang="en-US" dirty="0" smtClean="0"/>
              <a:t>America sent supplies</a:t>
            </a:r>
          </a:p>
          <a:p>
            <a:pPr marL="0" indent="0">
              <a:buNone/>
            </a:pPr>
            <a:endParaRPr lang="en-US" dirty="0"/>
          </a:p>
          <a:p>
            <a:pPr marL="0" indent="0">
              <a:buNone/>
            </a:pPr>
            <a:endParaRPr lang="en-US" dirty="0" smtClean="0"/>
          </a:p>
          <a:p>
            <a:pPr marL="0" indent="0">
              <a:buNone/>
            </a:pPr>
            <a:r>
              <a:rPr lang="en-US" dirty="0"/>
              <a:t>https://</a:t>
            </a:r>
            <a:r>
              <a:rPr lang="en-US" dirty="0" err="1"/>
              <a:t>www.youtube.com</a:t>
            </a:r>
            <a:r>
              <a:rPr lang="en-US" dirty="0"/>
              <a:t>/</a:t>
            </a:r>
            <a:r>
              <a:rPr lang="en-US" dirty="0" err="1"/>
              <a:t>watch?v</a:t>
            </a:r>
            <a:r>
              <a:rPr lang="en-US" dirty="0"/>
              <a:t>=8TlkN-dcDCk</a:t>
            </a:r>
          </a:p>
          <a:p>
            <a:pPr marL="0" indent="0">
              <a:buNone/>
            </a:pPr>
            <a:endParaRPr lang="en-US" dirty="0" smtClean="0"/>
          </a:p>
          <a:p>
            <a:pPr marL="0" indent="0">
              <a:buNone/>
            </a:pPr>
            <a:endParaRPr lang="en-US" dirty="0"/>
          </a:p>
          <a:p>
            <a:pPr marL="0" indent="0">
              <a:buNone/>
            </a:pP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41573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916856" y="538632"/>
            <a:ext cx="4959862" cy="6083646"/>
          </a:xfrm>
          <a:prstGeom prst="rect">
            <a:avLst/>
          </a:prstGeom>
        </p:spPr>
      </p:pic>
      <p:sp>
        <p:nvSpPr>
          <p:cNvPr id="3" name="TextBox 2"/>
          <p:cNvSpPr txBox="1"/>
          <p:nvPr/>
        </p:nvSpPr>
        <p:spPr>
          <a:xfrm>
            <a:off x="239608" y="6252946"/>
            <a:ext cx="2730247" cy="369332"/>
          </a:xfrm>
          <a:prstGeom prst="rect">
            <a:avLst/>
          </a:prstGeom>
          <a:noFill/>
        </p:spPr>
        <p:txBody>
          <a:bodyPr wrap="none" rtlCol="0">
            <a:spAutoFit/>
          </a:bodyPr>
          <a:lstStyle/>
          <a:p>
            <a:r>
              <a:rPr lang="en-US" dirty="0" smtClean="0"/>
              <a:t>Punch is a British Magazine</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89577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How did convoys work during the Battle of the Atlantic?</a:t>
            </a:r>
            <a:endParaRPr lang="en-US" sz="3200" dirty="0"/>
          </a:p>
        </p:txBody>
      </p:sp>
      <p:pic>
        <p:nvPicPr>
          <p:cNvPr id="4" name="Picture 3"/>
          <p:cNvPicPr>
            <a:picLocks noChangeAspect="1"/>
          </p:cNvPicPr>
          <p:nvPr/>
        </p:nvPicPr>
        <p:blipFill>
          <a:blip r:embed="rId2"/>
          <a:stretch>
            <a:fillRect/>
          </a:stretch>
        </p:blipFill>
        <p:spPr>
          <a:xfrm>
            <a:off x="296739" y="1554163"/>
            <a:ext cx="3917573" cy="2486686"/>
          </a:xfrm>
          <a:prstGeom prst="rect">
            <a:avLst/>
          </a:prstGeom>
        </p:spPr>
      </p:pic>
      <p:pic>
        <p:nvPicPr>
          <p:cNvPr id="5" name="Picture 4"/>
          <p:cNvPicPr>
            <a:picLocks noChangeAspect="1"/>
          </p:cNvPicPr>
          <p:nvPr/>
        </p:nvPicPr>
        <p:blipFill>
          <a:blip r:embed="rId3"/>
          <a:stretch>
            <a:fillRect/>
          </a:stretch>
        </p:blipFill>
        <p:spPr>
          <a:xfrm>
            <a:off x="2000240" y="4476750"/>
            <a:ext cx="5080000" cy="2095500"/>
          </a:xfrm>
          <a:prstGeom prst="rect">
            <a:avLst/>
          </a:prstGeom>
        </p:spPr>
      </p:pic>
      <p:pic>
        <p:nvPicPr>
          <p:cNvPr id="6" name="Picture 5"/>
          <p:cNvPicPr>
            <a:picLocks noChangeAspect="1"/>
          </p:cNvPicPr>
          <p:nvPr/>
        </p:nvPicPr>
        <p:blipFill>
          <a:blip r:embed="rId4"/>
          <a:stretch>
            <a:fillRect/>
          </a:stretch>
        </p:blipFill>
        <p:spPr>
          <a:xfrm>
            <a:off x="4688470" y="1554162"/>
            <a:ext cx="3529705" cy="253522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7944</TotalTime>
  <Words>914</Words>
  <Application>Microsoft Macintosh PowerPoint</Application>
  <PresentationFormat>On-screen Show (4:3)</PresentationFormat>
  <Paragraphs>113</Paragraphs>
  <Slides>29</Slides>
  <Notes>12</Notes>
  <HiddenSlides>0</HiddenSlides>
  <MMClips>0</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Office Theme</vt:lpstr>
      <vt:lpstr>Quick talks</vt:lpstr>
      <vt:lpstr>Draw “big arrows” for World War II.</vt:lpstr>
      <vt:lpstr>Slide 3</vt:lpstr>
      <vt:lpstr>Slide 4</vt:lpstr>
      <vt:lpstr>How did Germany try to conquer Britain?</vt:lpstr>
      <vt:lpstr>Where would you sleep if you were being bombed every night?</vt:lpstr>
      <vt:lpstr>Why was the Battle of Britain so important?</vt:lpstr>
      <vt:lpstr>Slide 8</vt:lpstr>
      <vt:lpstr>How did convoys work during the Battle of the Atlantic?</vt:lpstr>
      <vt:lpstr>How did the United States win the Battle of the Atlantic Ocean?</vt:lpstr>
      <vt:lpstr>Slide 11</vt:lpstr>
      <vt:lpstr>How did the Allied Powers gain control of the Suez Canal?</vt:lpstr>
      <vt:lpstr>In 1942, why did Operation Torch begin in North Africa?</vt:lpstr>
      <vt:lpstr>Slide 14</vt:lpstr>
      <vt:lpstr>Did the Nazis’ military campaign succeed in the Soviet Union? </vt:lpstr>
      <vt:lpstr>Slide 16</vt:lpstr>
      <vt:lpstr>Slide 17</vt:lpstr>
      <vt:lpstr>Did Britain simply take the aerial attacks from Germany?</vt:lpstr>
      <vt:lpstr>Slide 19</vt:lpstr>
      <vt:lpstr>If you had to cross the Mediterranean Sea from Africa to Europe, how would you do it?</vt:lpstr>
      <vt:lpstr>Slide 21</vt:lpstr>
      <vt:lpstr>Draw “big arrows” for World War II.</vt:lpstr>
      <vt:lpstr>What was the allied plan to crush the Nazis once and for all?</vt:lpstr>
      <vt:lpstr>Slide 24</vt:lpstr>
      <vt:lpstr>Draw “big arrows” for World War II.</vt:lpstr>
      <vt:lpstr>What was the Atlantic Wall (started in 1942 on Hitler’s orders)?</vt:lpstr>
      <vt:lpstr>Slide 27</vt:lpstr>
      <vt:lpstr>What did Eisenhower’s letter say?</vt:lpstr>
      <vt:lpstr>Video</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Hagerty</dc:creator>
  <cp:lastModifiedBy>Thomas Hagerty</cp:lastModifiedBy>
  <cp:revision>208</cp:revision>
  <cp:lastPrinted>2018-03-20T12:36:57Z</cp:lastPrinted>
  <dcterms:created xsi:type="dcterms:W3CDTF">2018-03-19T18:34:02Z</dcterms:created>
  <dcterms:modified xsi:type="dcterms:W3CDTF">2018-03-20T12:37:24Z</dcterms:modified>
</cp:coreProperties>
</file>